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9" r:id="rId2"/>
    <p:sldId id="284" r:id="rId3"/>
    <p:sldId id="281" r:id="rId4"/>
    <p:sldId id="282" r:id="rId5"/>
    <p:sldId id="283" r:id="rId6"/>
    <p:sldId id="263" r:id="rId7"/>
    <p:sldId id="272" r:id="rId8"/>
    <p:sldId id="273" r:id="rId9"/>
    <p:sldId id="274" r:id="rId10"/>
    <p:sldId id="275" r:id="rId11"/>
    <p:sldId id="276" r:id="rId12"/>
    <p:sldId id="271" r:id="rId13"/>
    <p:sldId id="280" r:id="rId14"/>
    <p:sldId id="270" r:id="rId15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6D542-F9AB-F565-5C37-B26A53C90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45F004-7AF2-109F-FD80-662E7BBDD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CCFE9E-8097-6D7B-1D52-B98EC2EE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D6F57-D1C7-7259-D8A8-B0244542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E3861-C43B-3643-7D25-ECC9EE2E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2192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82A22-CD73-3185-6B20-DDF695329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5365B3-1803-FFEF-3E89-C1B0E6164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7C81C2-140D-2E6F-2C21-A08488F9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7D0BD5-A5A3-4794-DA77-3B8F7F40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58271C-DA3B-CE67-BC96-81CC48A7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87448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D429987-149B-88A1-C1A8-CA5D26427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02C25E-52BA-19F8-9976-6EBD0C75F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D53B2D-770E-446E-F892-46EAF0C7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B3BAD6-FBB1-E861-1948-80371D95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7C52B2-C470-51B2-BBAE-4FCBB7C7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5951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E7B06-89F1-06CB-8AC9-76A747C1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ECB736-8399-080E-3C07-ED159E69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3D3BA5-ACD7-9667-5E51-F836A86D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1DB3A5-71E0-58DA-BD73-4F7E750B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38175-20AB-B98E-DCFD-CB2348BC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57046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5640A-93BD-8517-676F-060CC817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082B0-52B7-D2CF-7D24-DCA701EA3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2AB93C-AE79-1C71-C199-79093D8C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37041F-AAA2-F632-E3C4-33511023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E14052-3F29-5A2F-1454-51B8BB31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98743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8BB41-B150-E02E-C21E-5B5C4914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024E8F-4FC8-26A2-647B-B1FEEAEEC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4C4A93-CFB6-9A91-C4C7-B7CB5F63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A49B44-E1C2-0E9A-D582-F9E7D313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7648FE-47DE-4EFD-BE9E-91F4E1B6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F0759F-E0F6-2546-6368-2A6876B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3688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36350-D6FE-5C45-DBCD-C107CB39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22B92-7E67-DD51-0CBD-78C3718D4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F9492A-605C-87B9-BBDD-3E73A62F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279649-8B04-EF4D-2A3D-6BC163B97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313EF6-F461-AA3D-FC78-EB3BCACBB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9E34C-560D-DDD9-802D-EDC2C4A0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F3F2E02-0EB1-EAC5-2B83-1D86CD43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DCEAC9C-70AA-EDD9-3ADB-3A87535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440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83014-B593-D608-122E-F6501F1E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B3E690-2378-2CDF-79D6-F0853255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8A5E28-9DA3-885B-B886-8811AE2E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B5C4B8-C9BA-8AFE-054D-82FE9501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82801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9E9286-65BB-516C-AA40-3AD6655B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7A2773-CCC3-0C11-8D87-8774394D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6EED6C-CC64-6D54-DB64-CF3CC29A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82255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57E8-0A89-485F-D030-75E6973B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43F11E-51BB-E6B6-55E8-F68B963DB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AC3C8-EE89-1AFF-B4A1-C6AAEF3B3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EBAD9D-6290-0789-3DFF-AC8297AD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DF8D5A-0F13-EACF-EBD2-1ADD8BE0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EE6445-96D1-3B3D-94C5-3063C92D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3666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5F547-F13B-4F76-5F9C-E7AEE5FD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BCC6D0-B323-D510-B0E7-F5D110A1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56A1E8-6AE6-F00E-AF6F-D6730CA2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1CE0F1-7AAC-E4C3-02B2-2DC78F9E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E26A5C-0285-4EBB-4F80-9A657E5C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110667-00F4-213D-47AB-0D86D9EB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9872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37B8F24-C81E-06B6-00F7-64347A41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BD3B0-9C45-1974-AEDF-DA0BC415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C4AEB0-AC5E-7B41-F9F4-A0450902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38FD8-D213-413C-9E9E-9550D214A0D4}" type="datetimeFigureOut">
              <a:rPr lang="de-IT" smtClean="0"/>
              <a:t>30.01.2024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134DC9-6E7C-5542-273E-795984BE0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9101BC-2CD9-2C5D-69A2-CC46CBB6D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C7F9E-0EC9-460F-B156-CE5AA36FA529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42391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AC198-A757-F960-54B2-55A85332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77" y="3970422"/>
            <a:ext cx="9793586" cy="596547"/>
          </a:xfrm>
        </p:spPr>
        <p:txBody>
          <a:bodyPr>
            <a:noAutofit/>
          </a:bodyPr>
          <a:lstStyle/>
          <a:p>
            <a:pPr algn="l"/>
            <a:r>
              <a:rPr lang="en-US" sz="3400" b="1" dirty="0"/>
              <a:t>Eyes and Smile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08B747-8795-536F-3966-681C532B0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077" y="4566969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Detect Eyes and Smiles with the Viola and Jones algorithm</a:t>
            </a:r>
          </a:p>
          <a:p>
            <a:pPr algn="l"/>
            <a:endParaRPr lang="en-US" dirty="0"/>
          </a:p>
          <a:p>
            <a:pPr algn="l"/>
            <a:r>
              <a:rPr lang="de-DE" sz="2000" dirty="0"/>
              <a:t>Mutschlechner </a:t>
            </a:r>
            <a:r>
              <a:rPr lang="en-US" sz="2000" dirty="0"/>
              <a:t>Gerrit</a:t>
            </a:r>
            <a:r>
              <a:rPr lang="de-DE" sz="2000" dirty="0"/>
              <a:t>, Jonas Fauner, Jonas Huber</a:t>
            </a:r>
            <a:endParaRPr lang="de-IT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83A844-E6D8-71BF-0199-6B18DEA5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ECB6D2C-9722-256E-76A7-F6D03876A364}"/>
              </a:ext>
            </a:extLst>
          </p:cNvPr>
          <p:cNvGrpSpPr/>
          <p:nvPr/>
        </p:nvGrpSpPr>
        <p:grpSpPr>
          <a:xfrm>
            <a:off x="1284084" y="2127885"/>
            <a:ext cx="6851929" cy="4034617"/>
            <a:chOff x="0" y="0"/>
            <a:chExt cx="5662919" cy="3334214"/>
          </a:xfrm>
        </p:grpSpPr>
        <p:pic>
          <p:nvPicPr>
            <p:cNvPr id="10" name="Grafik 9" descr="Ein Bild, das Person, Kleidung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82AEEBAA-9EB1-2739-8551-2FC24FA9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275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Lächeln, Lippe enthält.&#10;&#10;Automatisch generierte Beschreibung">
              <a:extLst>
                <a:ext uri="{FF2B5EF4-FFF2-40B4-BE49-F238E27FC236}">
                  <a16:creationId xmlns:a16="http://schemas.microsoft.com/office/drawing/2014/main" id="{E5A9517C-DDF2-0CC3-4289-BCCF884A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9779" y="0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Menschliches Gesicht, Person, Kleidung enthält.&#10;&#10;Automatisch generierte Beschreibung">
              <a:extLst>
                <a:ext uri="{FF2B5EF4-FFF2-40B4-BE49-F238E27FC236}">
                  <a16:creationId xmlns:a16="http://schemas.microsoft.com/office/drawing/2014/main" id="{FE16F761-A1F6-32AE-1A8B-16103A95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644" y="0"/>
              <a:ext cx="2073275" cy="1619885"/>
            </a:xfrm>
            <a:prstGeom prst="rect">
              <a:avLst/>
            </a:prstGeom>
          </p:spPr>
        </p:pic>
        <p:pic>
          <p:nvPicPr>
            <p:cNvPr id="13" name="Grafik 12" descr="Ein Bild, das draußen, Gras, Pflanze, Person enthält.&#10;&#10;Automatisch generierte Beschreibung">
              <a:extLst>
                <a:ext uri="{FF2B5EF4-FFF2-40B4-BE49-F238E27FC236}">
                  <a16:creationId xmlns:a16="http://schemas.microsoft.com/office/drawing/2014/main" id="{909BB6E1-120F-A066-E834-F38572BFB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3" y="1714329"/>
              <a:ext cx="1813560" cy="1619885"/>
            </a:xfrm>
            <a:prstGeom prst="rect">
              <a:avLst/>
            </a:prstGeom>
          </p:spPr>
        </p:pic>
        <p:pic>
          <p:nvPicPr>
            <p:cNvPr id="14" name="Grafik 13" descr="Ein Bild, das Person, Menschliches Gesicht, Kleidung, Lächeln enthält.&#10;&#10;Automatisch generierte Beschreibung">
              <a:extLst>
                <a:ext uri="{FF2B5EF4-FFF2-40B4-BE49-F238E27FC236}">
                  <a16:creationId xmlns:a16="http://schemas.microsoft.com/office/drawing/2014/main" id="{162581C0-DC3C-037E-7058-CC182CD8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8264" y="1714329"/>
              <a:ext cx="2153920" cy="16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66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14220"/>
            <a:ext cx="10515600" cy="739832"/>
          </a:xfrm>
        </p:spPr>
        <p:txBody>
          <a:bodyPr/>
          <a:lstStyle/>
          <a:p>
            <a:r>
              <a:rPr lang="de-DE" b="1" dirty="0"/>
              <a:t>Face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C6C5283-DDAD-0F81-5CA0-2157E4991A1F}"/>
              </a:ext>
            </a:extLst>
          </p:cNvPr>
          <p:cNvGrpSpPr/>
          <p:nvPr/>
        </p:nvGrpSpPr>
        <p:grpSpPr>
          <a:xfrm>
            <a:off x="1284084" y="1884175"/>
            <a:ext cx="7394306" cy="4366995"/>
            <a:chOff x="0" y="0"/>
            <a:chExt cx="5665767" cy="3344741"/>
          </a:xfrm>
        </p:grpSpPr>
        <p:pic>
          <p:nvPicPr>
            <p:cNvPr id="10" name="Grafik 9" descr="Ein Bild, das Kleidung, Person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014B3A1E-CB4A-1E6A-7A76-97E8ECBA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275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Lächeln, Frau enthält.&#10;&#10;Automatisch generierte Beschreibung">
              <a:extLst>
                <a:ext uri="{FF2B5EF4-FFF2-40B4-BE49-F238E27FC236}">
                  <a16:creationId xmlns:a16="http://schemas.microsoft.com/office/drawing/2014/main" id="{CB9F3158-77A2-E29F-EB65-C631D3D5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2192" y="5862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Menschliches Gesicht, Person, Mann enthält.&#10;&#10;Automatisch generierte Beschreibung">
              <a:extLst>
                <a:ext uri="{FF2B5EF4-FFF2-40B4-BE49-F238E27FC236}">
                  <a16:creationId xmlns:a16="http://schemas.microsoft.com/office/drawing/2014/main" id="{7DA5079D-5EBB-3B54-EB60-5DD862E7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127" y="5861"/>
              <a:ext cx="2072640" cy="1619886"/>
            </a:xfrm>
            <a:prstGeom prst="rect">
              <a:avLst/>
            </a:prstGeom>
          </p:spPr>
        </p:pic>
        <p:pic>
          <p:nvPicPr>
            <p:cNvPr id="13" name="Grafik 12" descr="Ein Bild, das draußen, Pflanze, Gras, Person enthält.&#10;&#10;Automatisch generierte Beschreibung">
              <a:extLst>
                <a:ext uri="{FF2B5EF4-FFF2-40B4-BE49-F238E27FC236}">
                  <a16:creationId xmlns:a16="http://schemas.microsoft.com/office/drawing/2014/main" id="{BF8322B5-5550-1B66-FB7C-DB99ECCC9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724855"/>
              <a:ext cx="1814195" cy="1619886"/>
            </a:xfrm>
            <a:prstGeom prst="rect">
              <a:avLst/>
            </a:prstGeom>
          </p:spPr>
        </p:pic>
        <p:pic>
          <p:nvPicPr>
            <p:cNvPr id="14" name="Grafik 13" descr="Ein Bild, das Person, Kleidung, Menschliches Gesicht, Softdrink enthält.&#10;&#10;Automatisch generierte Beschreibung">
              <a:extLst>
                <a:ext uri="{FF2B5EF4-FFF2-40B4-BE49-F238E27FC236}">
                  <a16:creationId xmlns:a16="http://schemas.microsoft.com/office/drawing/2014/main" id="{6C80C859-F2E2-055F-0020-A42BCB750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5156" y="1724855"/>
              <a:ext cx="2154557" cy="161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03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8AAF9-D9BE-97D8-063C-215456DE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Confusion</a:t>
            </a:r>
            <a:r>
              <a:rPr lang="de-DE" b="1" dirty="0"/>
              <a:t> Matrix Eyes</a:t>
            </a:r>
            <a:endParaRPr lang="de-IT" b="1" dirty="0"/>
          </a:p>
        </p:txBody>
      </p:sp>
      <p:pic>
        <p:nvPicPr>
          <p:cNvPr id="5" name="Inhaltsplatzhalter 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26CE0FD8-3ABD-1660-A370-5D7389A33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78" y="1690688"/>
            <a:ext cx="8352244" cy="1455546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FD1785-B5D1-978B-A2B3-0DAF1B9C9B4F}"/>
              </a:ext>
            </a:extLst>
          </p:cNvPr>
          <p:cNvSpPr txBox="1"/>
          <p:nvPr/>
        </p:nvSpPr>
        <p:spPr>
          <a:xfrm>
            <a:off x="1919878" y="3639844"/>
            <a:ext cx="8174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Specificity</a:t>
            </a:r>
            <a:r>
              <a:rPr lang="de-DE" dirty="0"/>
              <a:t> = Negatives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negative: 91.94%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 = Positive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positive: 89.76%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predictions</a:t>
            </a:r>
            <a:r>
              <a:rPr lang="de-DE" dirty="0"/>
              <a:t>: 32.76%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289393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9261C-9557-B085-8EA7-EEA9BB8A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Confusion</a:t>
            </a:r>
            <a:r>
              <a:rPr lang="de-DE" b="1" dirty="0"/>
              <a:t> Matrix </a:t>
            </a:r>
            <a:r>
              <a:rPr lang="de-DE" b="1" dirty="0" err="1"/>
              <a:t>Smiles</a:t>
            </a:r>
            <a:endParaRPr lang="de-IT" dirty="0"/>
          </a:p>
        </p:txBody>
      </p:sp>
      <p:pic>
        <p:nvPicPr>
          <p:cNvPr id="5" name="Inhaltsplatzhalter 4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B88C6A81-E6D7-CF9A-9AAC-356BE91AF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96" y="1690688"/>
            <a:ext cx="8634208" cy="186706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73C8B66-8E35-0D23-6671-34DDF789D922}"/>
              </a:ext>
            </a:extLst>
          </p:cNvPr>
          <p:cNvSpPr txBox="1"/>
          <p:nvPr/>
        </p:nvSpPr>
        <p:spPr>
          <a:xfrm>
            <a:off x="1778896" y="3557750"/>
            <a:ext cx="946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Specificity</a:t>
            </a:r>
            <a:r>
              <a:rPr lang="de-DE" dirty="0"/>
              <a:t> = Negatives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 : 91%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 = Positive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positive: 68.33%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Accuracy</a:t>
            </a:r>
            <a:r>
              <a:rPr lang="de-DE" dirty="0"/>
              <a:t> =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predictions</a:t>
            </a:r>
            <a:r>
              <a:rPr lang="de-DE" dirty="0"/>
              <a:t>: 37.04% </a:t>
            </a:r>
          </a:p>
          <a:p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334250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AC198-A757-F960-54B2-55A85332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77" y="3970422"/>
            <a:ext cx="9793586" cy="596547"/>
          </a:xfrm>
        </p:spPr>
        <p:txBody>
          <a:bodyPr>
            <a:noAutofit/>
          </a:bodyPr>
          <a:lstStyle/>
          <a:p>
            <a:pPr algn="l"/>
            <a:r>
              <a:rPr lang="en-US" sz="3400" b="1" dirty="0"/>
              <a:t>Thank you for your attention!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83A844-E6D8-71BF-0199-6B18DEA5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0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C42CE-79FB-81E2-D28E-BA3DE89B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Haar-Like Feature</a:t>
            </a:r>
            <a:endParaRPr lang="de-IT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CD6E28-5267-F899-EB78-F8ADF957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0" y="1841182"/>
            <a:ext cx="5716641" cy="4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8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92AA3-3568-3416-0A9F-E0F27C61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Integral Image</a:t>
            </a:r>
            <a:endParaRPr lang="de-I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B49A3-365D-FBB7-6FC9-9BB477799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I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CE0A7D-3D70-F7E1-C08F-4B01AD2A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8709"/>
            <a:ext cx="7985614" cy="44851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7AA3DA-DC94-D32A-D8D9-7CBE4707B3F6}"/>
              </a:ext>
            </a:extLst>
          </p:cNvPr>
          <p:cNvSpPr txBox="1"/>
          <p:nvPr/>
        </p:nvSpPr>
        <p:spPr>
          <a:xfrm>
            <a:off x="838200" y="6443472"/>
            <a:ext cx="714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90000"/>
                  </a:schemeClr>
                </a:solidFill>
              </a:rPr>
              <a:t>Image source: https://www.youtube.com/watch?v=uEJ71VlUmMQ</a:t>
            </a:r>
            <a:endParaRPr lang="de-IT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4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3297F-2FF4-074B-9648-6611A2AF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Integral Image</a:t>
            </a:r>
            <a:endParaRPr lang="de-IT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3D68D6-7314-E4E0-A1CD-2C5CA41E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3968"/>
            <a:ext cx="7347922" cy="4351338"/>
          </a:xfrm>
        </p:spPr>
      </p:pic>
    </p:spTree>
    <p:extLst>
      <p:ext uri="{BB962C8B-B14F-4D97-AF65-F5344CB8AC3E}">
        <p14:creationId xmlns:p14="http://schemas.microsoft.com/office/powerpoint/2010/main" val="334344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F9919-79AC-5922-FD0E-14ADE1AF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Cascade</a:t>
            </a:r>
            <a:endParaRPr lang="de-IT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9C568-70E6-4C8C-8501-DCD24082F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794"/>
            <a:ext cx="8848093" cy="4351338"/>
          </a:xfrm>
        </p:spPr>
      </p:pic>
    </p:spTree>
    <p:extLst>
      <p:ext uri="{BB962C8B-B14F-4D97-AF65-F5344CB8AC3E}">
        <p14:creationId xmlns:p14="http://schemas.microsoft.com/office/powerpoint/2010/main" val="303505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3C361-2150-1B11-E73F-A1A474FD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Code</a:t>
            </a:r>
            <a:endParaRPr lang="de-IT" b="1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C5F33D3-9B40-68DC-8112-7BAC38951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8663"/>
            <a:ext cx="8794830" cy="90690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A095FC-7487-9BCD-42D3-4AE24BAC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770"/>
            <a:ext cx="8794830" cy="12291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51EEE3-77F8-C3C9-4854-CD2AEAFD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06004"/>
            <a:ext cx="10344573" cy="8267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D519B4F-3DE3-F9E9-5448-CAF970DE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13074"/>
            <a:ext cx="10267765" cy="2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1AE93-0B1A-B62C-911F-D4E447B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‚</a:t>
            </a:r>
            <a:r>
              <a:rPr lang="de-DE" b="1" dirty="0" err="1"/>
              <a:t>detectMultiScale</a:t>
            </a:r>
            <a:r>
              <a:rPr lang="de-DE" b="1" dirty="0"/>
              <a:t>‘ Parameters</a:t>
            </a:r>
            <a:endParaRPr lang="de-IT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1B352-3A54-CEF9-3B11-DB1AFE84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scaleFactor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much image size get reduced at each scale</a:t>
            </a:r>
          </a:p>
          <a:p>
            <a:pPr lvl="1"/>
            <a:r>
              <a:rPr lang="en-US" u="sng" dirty="0"/>
              <a:t>Small</a:t>
            </a:r>
            <a:r>
              <a:rPr lang="en-US" dirty="0"/>
              <a:t>: more detections</a:t>
            </a:r>
          </a:p>
          <a:p>
            <a:pPr lvl="1"/>
            <a:r>
              <a:rPr lang="en-US" u="sng" dirty="0"/>
              <a:t>Large</a:t>
            </a:r>
            <a:r>
              <a:rPr lang="en-US" dirty="0"/>
              <a:t>: reduce computation time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minNeighbors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number of neighbors a candidate rectangle needs to have</a:t>
            </a:r>
          </a:p>
          <a:p>
            <a:pPr lvl="1"/>
            <a:r>
              <a:rPr lang="en-US" u="sng" dirty="0"/>
              <a:t>Small</a:t>
            </a:r>
            <a:r>
              <a:rPr lang="en-US" dirty="0"/>
              <a:t>: more detections</a:t>
            </a:r>
          </a:p>
          <a:p>
            <a:pPr lvl="1"/>
            <a:r>
              <a:rPr lang="en-US" u="sng" dirty="0"/>
              <a:t>Large</a:t>
            </a:r>
            <a:r>
              <a:rPr lang="en-US" dirty="0"/>
              <a:t>: fewer detections, better quality</a:t>
            </a:r>
          </a:p>
        </p:txBody>
      </p:sp>
    </p:spTree>
    <p:extLst>
      <p:ext uri="{BB962C8B-B14F-4D97-AF65-F5344CB8AC3E}">
        <p14:creationId xmlns:p14="http://schemas.microsoft.com/office/powerpoint/2010/main" val="215122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=1.3,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de-DE" sz="2400" kern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01EF023-339F-AF3B-1950-BEAF574B8E61}"/>
              </a:ext>
            </a:extLst>
          </p:cNvPr>
          <p:cNvGrpSpPr/>
          <p:nvPr/>
        </p:nvGrpSpPr>
        <p:grpSpPr>
          <a:xfrm>
            <a:off x="1284084" y="2210461"/>
            <a:ext cx="6874481" cy="4040709"/>
            <a:chOff x="0" y="13854"/>
            <a:chExt cx="6267993" cy="3749210"/>
          </a:xfrm>
        </p:grpSpPr>
        <p:pic>
          <p:nvPicPr>
            <p:cNvPr id="5" name="Grafik 4" descr="Ein Bild, das Person, Kleidung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0001E9F5-8F37-52AC-8184-591847E7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855"/>
              <a:ext cx="2303780" cy="1799590"/>
            </a:xfrm>
            <a:prstGeom prst="rect">
              <a:avLst/>
            </a:prstGeom>
          </p:spPr>
        </p:pic>
        <p:pic>
          <p:nvPicPr>
            <p:cNvPr id="6" name="Grafik 5" descr="Ein Bild, das Person, Menschliches Gesicht, Lächeln, Selfie enthält.&#10;&#10;Automatisch generierte Beschreibung">
              <a:extLst>
                <a:ext uri="{FF2B5EF4-FFF2-40B4-BE49-F238E27FC236}">
                  <a16:creationId xmlns:a16="http://schemas.microsoft.com/office/drawing/2014/main" id="{99C4390D-00B6-DDC5-5724-F73AAEFC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2638" y="13855"/>
              <a:ext cx="1397635" cy="1799591"/>
            </a:xfrm>
            <a:prstGeom prst="rect">
              <a:avLst/>
            </a:prstGeom>
          </p:spPr>
        </p:pic>
        <p:pic>
          <p:nvPicPr>
            <p:cNvPr id="7" name="Grafik 6" descr="Ein Bild, das Menschliches Gesicht, Person, Text, Kleidung enthält.&#10;&#10;Automatisch generierte Beschreibung">
              <a:extLst>
                <a:ext uri="{FF2B5EF4-FFF2-40B4-BE49-F238E27FC236}">
                  <a16:creationId xmlns:a16="http://schemas.microsoft.com/office/drawing/2014/main" id="{79025910-6E43-FA64-01B0-AD21DA90B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212" y="13854"/>
              <a:ext cx="2303781" cy="1799591"/>
            </a:xfrm>
            <a:prstGeom prst="rect">
              <a:avLst/>
            </a:prstGeom>
          </p:spPr>
        </p:pic>
        <p:pic>
          <p:nvPicPr>
            <p:cNvPr id="8" name="Grafik 7" descr="Ein Bild, das draußen, Person, Gras, Pflanze enthält.&#10;&#10;Automatisch generierte Beschreibung">
              <a:extLst>
                <a:ext uri="{FF2B5EF4-FFF2-40B4-BE49-F238E27FC236}">
                  <a16:creationId xmlns:a16="http://schemas.microsoft.com/office/drawing/2014/main" id="{3DAC48F1-CCD4-0759-4615-352E53C31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1" y="1963473"/>
              <a:ext cx="2015489" cy="1799591"/>
            </a:xfrm>
            <a:prstGeom prst="rect">
              <a:avLst/>
            </a:prstGeom>
          </p:spPr>
        </p:pic>
        <p:pic>
          <p:nvPicPr>
            <p:cNvPr id="9" name="Grafik 8" descr="Ein Bild, das Person, Menschliches Gesicht, Kleidung, Lächeln enthält.&#10;&#10;Automatisch generierte Beschreibung">
              <a:extLst>
                <a:ext uri="{FF2B5EF4-FFF2-40B4-BE49-F238E27FC236}">
                  <a16:creationId xmlns:a16="http://schemas.microsoft.com/office/drawing/2014/main" id="{422F4709-A97C-A803-A315-1E6AA2E6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241" y="1963473"/>
              <a:ext cx="2393315" cy="1799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00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B1449-230A-CCB0-EC55-8CB883E3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84" y="606830"/>
            <a:ext cx="10515600" cy="1152036"/>
          </a:xfrm>
        </p:spPr>
        <p:txBody>
          <a:bodyPr/>
          <a:lstStyle/>
          <a:p>
            <a:r>
              <a:rPr lang="de-DE" b="1" dirty="0"/>
              <a:t>Eyes</a:t>
            </a:r>
            <a:r>
              <a:rPr lang="de-DE" dirty="0"/>
              <a:t>: 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de-DE" sz="2400" kern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1" dirty="0" err="1"/>
              <a:t>Smiles</a:t>
            </a:r>
            <a:r>
              <a:rPr lang="de-DE" sz="2400" dirty="0"/>
              <a:t>:  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=1.</a:t>
            </a:r>
            <a:r>
              <a:rPr lang="de-DE" sz="2400" kern="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IT" sz="2400" kern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minNeighbors</a:t>
            </a:r>
            <a:r>
              <a:rPr lang="de-IT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e-DE" sz="24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endParaRPr lang="de-DE" sz="2400" kern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IT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A762A0C-1A65-6AB2-8798-7F503AA4E2D7}"/>
              </a:ext>
            </a:extLst>
          </p:cNvPr>
          <p:cNvGrpSpPr/>
          <p:nvPr/>
        </p:nvGrpSpPr>
        <p:grpSpPr>
          <a:xfrm>
            <a:off x="1438178" y="2174215"/>
            <a:ext cx="6614945" cy="4167970"/>
            <a:chOff x="-8262" y="0"/>
            <a:chExt cx="5642943" cy="3362712"/>
          </a:xfrm>
        </p:grpSpPr>
        <p:pic>
          <p:nvPicPr>
            <p:cNvPr id="10" name="Grafik 9" descr="Ein Bild, das Kleidung, Person, Menschliches Gesicht, Lächeln enthält.&#10;&#10;Automatisch generierte Beschreibung">
              <a:extLst>
                <a:ext uri="{FF2B5EF4-FFF2-40B4-BE49-F238E27FC236}">
                  <a16:creationId xmlns:a16="http://schemas.microsoft.com/office/drawing/2014/main" id="{E85F2253-D86B-874C-14BB-7B6809E2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073910" cy="1619885"/>
            </a:xfrm>
            <a:prstGeom prst="rect">
              <a:avLst/>
            </a:prstGeom>
          </p:spPr>
        </p:pic>
        <p:pic>
          <p:nvPicPr>
            <p:cNvPr id="11" name="Grafik 10" descr="Ein Bild, das Person, Menschliches Gesicht, Mädchen, Frau enthält.&#10;&#10;Automatisch generierte Beschreibung">
              <a:extLst>
                <a:ext uri="{FF2B5EF4-FFF2-40B4-BE49-F238E27FC236}">
                  <a16:creationId xmlns:a16="http://schemas.microsoft.com/office/drawing/2014/main" id="{0249C997-2FD0-37D8-9830-40F607E9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713" y="8258"/>
              <a:ext cx="1257935" cy="1619885"/>
            </a:xfrm>
            <a:prstGeom prst="rect">
              <a:avLst/>
            </a:prstGeom>
          </p:spPr>
        </p:pic>
        <p:pic>
          <p:nvPicPr>
            <p:cNvPr id="12" name="Grafik 11" descr="Ein Bild, das Text, Person, Menschliches Gesicht, Mann enthält.&#10;&#10;Automatisch generierte Beschreibung">
              <a:extLst>
                <a:ext uri="{FF2B5EF4-FFF2-40B4-BE49-F238E27FC236}">
                  <a16:creationId xmlns:a16="http://schemas.microsoft.com/office/drawing/2014/main" id="{ABD8734F-8648-A43E-1CA3-6739742C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1406" y="19203"/>
              <a:ext cx="2073275" cy="1619885"/>
            </a:xfrm>
            <a:prstGeom prst="rect">
              <a:avLst/>
            </a:prstGeom>
          </p:spPr>
        </p:pic>
        <p:pic>
          <p:nvPicPr>
            <p:cNvPr id="13" name="Grafik 12" descr="Ein Bild, das draußen, Gras, Pflanze, Person enthält.&#10;&#10;Automatisch generierte Beschreibung">
              <a:extLst>
                <a:ext uri="{FF2B5EF4-FFF2-40B4-BE49-F238E27FC236}">
                  <a16:creationId xmlns:a16="http://schemas.microsoft.com/office/drawing/2014/main" id="{44907C3F-0F9B-FBB2-FF5F-3ACDAE8A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262" y="1721363"/>
              <a:ext cx="1814195" cy="1619885"/>
            </a:xfrm>
            <a:prstGeom prst="rect">
              <a:avLst/>
            </a:prstGeom>
          </p:spPr>
        </p:pic>
        <p:pic>
          <p:nvPicPr>
            <p:cNvPr id="14" name="Grafik 13" descr="Ein Bild, das Person, Kleidung, Menschliches Gesicht, Im Haus enthält.&#10;&#10;Automatisch generierte Beschreibung">
              <a:extLst>
                <a:ext uri="{FF2B5EF4-FFF2-40B4-BE49-F238E27FC236}">
                  <a16:creationId xmlns:a16="http://schemas.microsoft.com/office/drawing/2014/main" id="{3FD42751-E777-02F5-DEE7-926E51CE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0196" y="1742827"/>
              <a:ext cx="2154555" cy="161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25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</Words>
  <Application>Microsoft Office PowerPoint</Application>
  <PresentationFormat>Breitbild</PresentationFormat>
  <Paragraphs>36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</vt:lpstr>
      <vt:lpstr>Eyes and Smile Detection</vt:lpstr>
      <vt:lpstr>Haar-Like Feature</vt:lpstr>
      <vt:lpstr>Integral Image</vt:lpstr>
      <vt:lpstr>Integral Image</vt:lpstr>
      <vt:lpstr>Cascade</vt:lpstr>
      <vt:lpstr>Code</vt:lpstr>
      <vt:lpstr>‚detectMultiScale‘ Parameters</vt:lpstr>
      <vt:lpstr>PowerPoint-Präsentation</vt:lpstr>
      <vt:lpstr>PowerPoint-Präsentation</vt:lpstr>
      <vt:lpstr>PowerPoint-Präsentation</vt:lpstr>
      <vt:lpstr>PowerPoint-Präsentation</vt:lpstr>
      <vt:lpstr>Confusion Matrix Eyes</vt:lpstr>
      <vt:lpstr>Confusion Matrix Smiles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Internetzensur in China</dc:title>
  <dc:creator>Gerrit Mutschlechner</dc:creator>
  <cp:lastModifiedBy>Gerrit Mutschlechner</cp:lastModifiedBy>
  <cp:revision>20</cp:revision>
  <dcterms:created xsi:type="dcterms:W3CDTF">2024-01-10T12:05:06Z</dcterms:created>
  <dcterms:modified xsi:type="dcterms:W3CDTF">2024-01-30T12:07:03Z</dcterms:modified>
</cp:coreProperties>
</file>